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002C4-4379-46E9-8C95-C7F9BC53132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970AB-6A58-4220-8965-C306A45F59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5601D-FC00-41DE-B9E4-5F687D3311F1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4917A-FCA2-419B-BBF9-EC76E9C5F2B9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9" t="4107" r="25972" b="18563"/>
          <a:stretch/>
        </p:blipFill>
        <p:spPr>
          <a:xfrm>
            <a:off x="3812242" y="220128"/>
            <a:ext cx="1519517" cy="2357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984" y="3093250"/>
            <a:ext cx="8596032" cy="1173947"/>
          </a:xfrm>
        </p:spPr>
        <p:txBody>
          <a:bodyPr anchor="b">
            <a:normAutofit/>
          </a:bodyPr>
          <a:lstStyle>
            <a:lvl1pPr algn="ctr">
              <a:defRPr sz="4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Event Tittle:....................................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6799" y="4527602"/>
            <a:ext cx="7930403" cy="950023"/>
          </a:xfrm>
        </p:spPr>
        <p:txBody>
          <a:bodyPr/>
          <a:lstStyle>
            <a:lvl1pPr marL="0" indent="0" algn="ctr">
              <a:buNone/>
              <a:defRPr sz="2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Presenter:.............................................. Date:............................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30" t="82874" r="11012" b="8785"/>
          <a:stretch/>
        </p:blipFill>
        <p:spPr>
          <a:xfrm>
            <a:off x="2189100" y="2608307"/>
            <a:ext cx="4765802" cy="484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50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73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419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1E36-3119-4622-8D12-5DB6C8BB4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15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440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98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4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76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12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47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43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2" y="6244800"/>
            <a:ext cx="432731" cy="5728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250A-264B-4A53-B681-7084E08D391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83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4E20-A888-41C3-9785-70E618A626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897591" y="6033995"/>
            <a:ext cx="6592421" cy="50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MEDICAL TRAINING COLLEGE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9987" y="6506046"/>
            <a:ext cx="1682750" cy="32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Certified by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3028950" y="6408732"/>
            <a:ext cx="2076449" cy="51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/>
              <a:t>Training for Better Health</a:t>
            </a:r>
            <a:r>
              <a:rPr lang="en-US" sz="1800" i="1" baseline="0" dirty="0" smtClean="0"/>
              <a:t> </a:t>
            </a:r>
            <a:endParaRPr lang="en-US" sz="18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60" r="23578" b="15789"/>
          <a:stretch/>
        </p:blipFill>
        <p:spPr>
          <a:xfrm>
            <a:off x="59751" y="5700778"/>
            <a:ext cx="697913" cy="1063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31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8596032" cy="11739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CONCEPTS AND PRINCPLES F PHARMACOLOGY AND THERAPEUTICS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7930403" cy="950023"/>
          </a:xfrm>
        </p:spPr>
        <p:txBody>
          <a:bodyPr/>
          <a:lstStyle/>
          <a:p>
            <a:r>
              <a:rPr lang="en-US" dirty="0" smtClean="0"/>
              <a:t>Caroline Kanyingi</a:t>
            </a:r>
          </a:p>
          <a:p>
            <a:r>
              <a:rPr lang="en-US" dirty="0" smtClean="0"/>
              <a:t>21/10/2020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Side Effects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sz="2800" b="1"/>
              <a:t>Cardiovascular Effects</a:t>
            </a:r>
          </a:p>
          <a:p>
            <a:r>
              <a:rPr lang="en-US" sz="2400" b="1" i="1"/>
              <a:t>hypertensive reaction</a:t>
            </a:r>
          </a:p>
          <a:p>
            <a:r>
              <a:rPr lang="en-US" sz="2400" b="1" i="1"/>
              <a:t>orthostatic hypotension</a:t>
            </a:r>
          </a:p>
          <a:p>
            <a:r>
              <a:rPr lang="en-US" sz="2400" b="1" i="1"/>
              <a:t>cardiac conduction delays</a:t>
            </a:r>
            <a:endParaRPr lang="en-US" sz="2000" b="1"/>
          </a:p>
          <a:p>
            <a:endParaRPr lang="en-US" sz="1000" b="1"/>
          </a:p>
          <a:p>
            <a:pPr algn="ctr">
              <a:buFont typeface="Monotype Sorts" pitchFamily="2" charset="2"/>
              <a:buNone/>
            </a:pPr>
            <a:r>
              <a:rPr lang="en-US" sz="2800" b="1"/>
              <a:t>Endocrine and Metabolic Effects</a:t>
            </a:r>
            <a:endParaRPr lang="en-US" sz="2000" b="1"/>
          </a:p>
          <a:p>
            <a:r>
              <a:rPr lang="en-US" sz="2400" b="1" i="1"/>
              <a:t>hyperprolactinemia</a:t>
            </a:r>
            <a:endParaRPr lang="en-US" sz="2400" b="1"/>
          </a:p>
          <a:p>
            <a:r>
              <a:rPr lang="en-US" sz="2400" b="1" i="1"/>
              <a:t>hypothyroidism</a:t>
            </a:r>
            <a:endParaRPr lang="en-US" sz="2400" b="1"/>
          </a:p>
          <a:p>
            <a:r>
              <a:rPr lang="en-US" sz="2400" b="1" i="1"/>
              <a:t>nephrogenic diabetes insipidus</a:t>
            </a:r>
            <a:endParaRPr lang="en-US" sz="2400" b="1"/>
          </a:p>
          <a:p>
            <a:r>
              <a:rPr lang="en-US" sz="2400" b="1" i="1"/>
              <a:t>hypercalcemia</a:t>
            </a:r>
            <a:endParaRPr lang="en-US" sz="2400" b="1"/>
          </a:p>
          <a:p>
            <a:r>
              <a:rPr lang="en-US" sz="2400" b="1" i="1"/>
              <a:t>weight gain</a:t>
            </a:r>
            <a:endParaRPr lang="en-US" sz="2000" b="1"/>
          </a:p>
          <a:p>
            <a:pPr>
              <a:buFont typeface="Monotype Sorts" pitchFamily="2" charset="2"/>
              <a:buNone/>
            </a:pP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Side Effects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>
            <a:normAutofit fontScale="92500" lnSpcReduction="10000"/>
          </a:bodyPr>
          <a:lstStyle/>
          <a:p>
            <a:endParaRPr lang="en-US" sz="1000"/>
          </a:p>
          <a:p>
            <a:pPr algn="ctr">
              <a:buFont typeface="Monotype Sorts" pitchFamily="2" charset="2"/>
              <a:buNone/>
            </a:pPr>
            <a:r>
              <a:rPr lang="en-US" sz="2800" b="1"/>
              <a:t>Hematologic Reactions</a:t>
            </a:r>
            <a:endParaRPr lang="en-US" b="1"/>
          </a:p>
          <a:p>
            <a:r>
              <a:rPr lang="en-US" sz="2400" b="1" i="1"/>
              <a:t>aplastic anemia</a:t>
            </a:r>
            <a:endParaRPr lang="en-US" sz="2400" b="1"/>
          </a:p>
          <a:p>
            <a:r>
              <a:rPr lang="en-US" sz="2400" b="1" i="1"/>
              <a:t>agranulocytosis</a:t>
            </a:r>
          </a:p>
          <a:p>
            <a:r>
              <a:rPr lang="en-US" sz="2400" b="1" i="1"/>
              <a:t>leukocytosis</a:t>
            </a:r>
          </a:p>
          <a:p>
            <a:r>
              <a:rPr lang="en-US" sz="2400" b="1" i="1"/>
              <a:t>eosinophilia</a:t>
            </a:r>
          </a:p>
          <a:p>
            <a:r>
              <a:rPr lang="en-US" sz="2400" b="1" i="1"/>
              <a:t>benign leukopenia</a:t>
            </a:r>
          </a:p>
          <a:p>
            <a:r>
              <a:rPr lang="en-US" sz="2400" b="1" i="1"/>
              <a:t>thrombocytopenia</a:t>
            </a:r>
          </a:p>
          <a:p>
            <a:endParaRPr lang="en-US" sz="1000"/>
          </a:p>
          <a:p>
            <a:pPr algn="ctr">
              <a:buFont typeface="Monotype Sorts" pitchFamily="2" charset="2"/>
              <a:buNone/>
            </a:pPr>
            <a:r>
              <a:rPr lang="en-US" sz="2800" b="1"/>
              <a:t>Hepatic effects</a:t>
            </a:r>
          </a:p>
          <a:p>
            <a:r>
              <a:rPr lang="en-US" sz="2400" b="1" i="1"/>
              <a:t>changes in liver functions</a:t>
            </a:r>
          </a:p>
          <a:p>
            <a:pPr>
              <a:buFont typeface="Monotype Sorts" pitchFamily="2" charset="2"/>
              <a:buNone/>
            </a:pP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Side Effects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sz="2800" b="1" dirty="0"/>
              <a:t>Reproductive and Adverse Sexual Effects</a:t>
            </a:r>
            <a:endParaRPr lang="en-US" b="1" dirty="0"/>
          </a:p>
          <a:p>
            <a:r>
              <a:rPr lang="en-US" sz="2400" b="1" i="1" dirty="0"/>
              <a:t>changes in libido</a:t>
            </a:r>
            <a:endParaRPr lang="en-US" sz="2400" b="1" dirty="0"/>
          </a:p>
          <a:p>
            <a:r>
              <a:rPr lang="en-US" sz="2400" b="1" i="1" dirty="0" err="1"/>
              <a:t>priapism</a:t>
            </a:r>
            <a:r>
              <a:rPr lang="en-US" sz="2400" b="1" dirty="0"/>
              <a:t> </a:t>
            </a:r>
          </a:p>
          <a:p>
            <a:r>
              <a:rPr lang="en-US" sz="2400" b="1" i="1" dirty="0"/>
              <a:t>impotence</a:t>
            </a:r>
            <a:endParaRPr lang="en-US" sz="2400" b="1" dirty="0"/>
          </a:p>
          <a:p>
            <a:r>
              <a:rPr lang="en-US" sz="2400" b="1" i="1" dirty="0"/>
              <a:t>ejaculatory </a:t>
            </a:r>
            <a:r>
              <a:rPr lang="en-US" sz="2400" b="1" i="1" dirty="0" smtClean="0"/>
              <a:t>disturbances</a:t>
            </a:r>
            <a:endParaRPr lang="en-US" sz="2400" b="1" i="1" dirty="0"/>
          </a:p>
          <a:p>
            <a:endParaRPr lang="en-US" sz="800" b="1" i="1" dirty="0"/>
          </a:p>
          <a:p>
            <a:pPr algn="ctr">
              <a:buFont typeface="Monotype Sorts" pitchFamily="2" charset="2"/>
              <a:buNone/>
            </a:pPr>
            <a:r>
              <a:rPr lang="en-US" sz="2800" b="1" dirty="0"/>
              <a:t>Renal and Genitourinary System Effects</a:t>
            </a:r>
            <a:endParaRPr lang="en-US" b="1" dirty="0"/>
          </a:p>
          <a:p>
            <a:r>
              <a:rPr lang="en-US" sz="2400" b="1" i="1" dirty="0" err="1"/>
              <a:t>polyuria</a:t>
            </a:r>
            <a:endParaRPr lang="en-US" sz="2400" b="1" i="1" dirty="0"/>
          </a:p>
          <a:p>
            <a:r>
              <a:rPr lang="en-US" sz="2400" b="1" i="1" dirty="0"/>
              <a:t>incontinence and enuresis</a:t>
            </a:r>
          </a:p>
          <a:p>
            <a:r>
              <a:rPr lang="en-US" sz="2400" b="1" i="1" dirty="0"/>
              <a:t>urinary retention</a:t>
            </a:r>
          </a:p>
          <a:p>
            <a:r>
              <a:rPr lang="en-US" sz="2400" b="1" i="1" dirty="0"/>
              <a:t>renal failure</a:t>
            </a:r>
            <a:endParaRPr lang="en-US" sz="24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Side Effects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114800"/>
          </a:xfrm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sz="2800" b="1"/>
              <a:t>Immunologic and Gastrointestinal Effects</a:t>
            </a:r>
          </a:p>
          <a:p>
            <a:pPr algn="ctr">
              <a:buFont typeface="Monotype Sorts" pitchFamily="2" charset="2"/>
              <a:buNone/>
            </a:pPr>
            <a:endParaRPr lang="en-US" sz="1000" b="1"/>
          </a:p>
          <a:p>
            <a:r>
              <a:rPr lang="en-US" sz="2400" b="1" i="1"/>
              <a:t>xerostomia</a:t>
            </a:r>
          </a:p>
          <a:p>
            <a:r>
              <a:rPr lang="en-US" sz="2400" b="1" i="1"/>
              <a:t>dysphagia (may result in aspiration and asphyxiation)</a:t>
            </a:r>
          </a:p>
          <a:p>
            <a:r>
              <a:rPr lang="en-US" sz="2400" b="1" i="1"/>
              <a:t>gastroesophageal reflux</a:t>
            </a:r>
          </a:p>
          <a:p>
            <a:r>
              <a:rPr lang="en-US" sz="2400" b="1" i="1"/>
              <a:t>nausea, vomiting and GI discomfort</a:t>
            </a:r>
          </a:p>
          <a:p>
            <a:r>
              <a:rPr lang="en-US" sz="2400" b="1" i="1"/>
              <a:t>constipation or abnormal distension</a:t>
            </a:r>
          </a:p>
          <a:p>
            <a:r>
              <a:rPr lang="en-US" sz="2400" b="1" i="1"/>
              <a:t>diarrhea</a:t>
            </a:r>
          </a:p>
          <a:p>
            <a:endParaRPr lang="en-US" sz="1000" b="1" i="1"/>
          </a:p>
          <a:p>
            <a:pPr algn="ctr">
              <a:buFont typeface="Monotype Sorts" pitchFamily="2" charset="2"/>
              <a:buNone/>
            </a:pPr>
            <a:r>
              <a:rPr lang="en-US" sz="2800" b="1"/>
              <a:t>Convulsive effects</a:t>
            </a:r>
            <a:endParaRPr lang="en-US"/>
          </a:p>
          <a:p>
            <a:endParaRPr lang="en-US" b="1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Side Effects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</a:pPr>
            <a:r>
              <a:rPr lang="en-US" sz="2800" b="1" dirty="0"/>
              <a:t>Neuromuscular Effects</a:t>
            </a:r>
            <a:endParaRPr lang="en-US" sz="2400" dirty="0"/>
          </a:p>
          <a:p>
            <a:endParaRPr lang="en-US" sz="1000" dirty="0"/>
          </a:p>
          <a:p>
            <a:r>
              <a:rPr lang="en-US" sz="2400" b="1" i="1" dirty="0" smtClean="0"/>
              <a:t>action </a:t>
            </a:r>
            <a:r>
              <a:rPr lang="en-US" sz="2400" b="1" i="1" dirty="0"/>
              <a:t>(inaction) tremor of upper extremities</a:t>
            </a:r>
          </a:p>
          <a:p>
            <a:r>
              <a:rPr lang="en-US" sz="2400" b="1" i="1" dirty="0"/>
              <a:t>acute </a:t>
            </a:r>
            <a:r>
              <a:rPr lang="en-US" sz="2400" b="1" i="1" dirty="0" err="1"/>
              <a:t>extrapyramidal</a:t>
            </a:r>
            <a:r>
              <a:rPr lang="en-US" sz="2400" b="1" i="1" dirty="0"/>
              <a:t> symptoms (including </a:t>
            </a:r>
            <a:r>
              <a:rPr lang="en-US" sz="2400" b="1" i="1" dirty="0" err="1" smtClean="0"/>
              <a:t>dystonia</a:t>
            </a:r>
            <a:r>
              <a:rPr lang="en-US" sz="2400" b="1" i="1" dirty="0" smtClean="0"/>
              <a:t>, </a:t>
            </a:r>
            <a:r>
              <a:rPr lang="en-US" sz="2400" b="1" i="1" dirty="0" err="1"/>
              <a:t>bradykinesia</a:t>
            </a:r>
            <a:r>
              <a:rPr lang="en-US" sz="2400" b="1" i="1" dirty="0"/>
              <a:t>, </a:t>
            </a:r>
            <a:r>
              <a:rPr lang="en-US" sz="2400" b="1" i="1" dirty="0" err="1"/>
              <a:t>akinesia</a:t>
            </a:r>
            <a:r>
              <a:rPr lang="en-US" sz="2400" b="1" i="1" dirty="0"/>
              <a:t>, tremor, and rigidity)</a:t>
            </a:r>
          </a:p>
          <a:p>
            <a:r>
              <a:rPr lang="en-US" sz="2400" b="1" i="1" dirty="0" err="1" smtClean="0"/>
              <a:t>neuroleptic</a:t>
            </a:r>
            <a:r>
              <a:rPr lang="en-US" sz="2400" b="1" i="1" dirty="0" smtClean="0"/>
              <a:t> </a:t>
            </a:r>
            <a:r>
              <a:rPr lang="en-US" sz="2400" b="1" i="1" dirty="0"/>
              <a:t>malignant syndrome</a:t>
            </a:r>
            <a:endParaRPr lang="en-US" dirty="0"/>
          </a:p>
          <a:p>
            <a:pPr>
              <a:buFont typeface="Monotype Sort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Side Effects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sz="2400" b="1" dirty="0"/>
          </a:p>
          <a:p>
            <a:endParaRPr lang="en-US" sz="1000" b="1" dirty="0"/>
          </a:p>
          <a:p>
            <a:pPr>
              <a:buFont typeface="Monotype Sorts" pitchFamily="2" charset="2"/>
              <a:buNone/>
            </a:pPr>
            <a:r>
              <a:rPr lang="en-US" sz="2600" b="1" dirty="0"/>
              <a:t>General medication strategies to deal with side effects</a:t>
            </a:r>
            <a:endParaRPr lang="en-US" sz="2400" b="1" dirty="0"/>
          </a:p>
          <a:p>
            <a:r>
              <a:rPr lang="en-US" sz="2400" b="1" dirty="0"/>
              <a:t>Dosage reduction</a:t>
            </a:r>
          </a:p>
          <a:p>
            <a:r>
              <a:rPr lang="en-US" sz="2400" b="1" dirty="0"/>
              <a:t>Drug change</a:t>
            </a:r>
          </a:p>
          <a:p>
            <a:r>
              <a:rPr lang="en-US" sz="2400" b="1" dirty="0"/>
              <a:t>Adjunctive medication</a:t>
            </a:r>
          </a:p>
          <a:p>
            <a:r>
              <a:rPr lang="en-US" sz="2400" b="1" dirty="0"/>
              <a:t>Drug discontinuation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Standardization of Drugs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Standardization is a necessity</a:t>
            </a:r>
          </a:p>
          <a:p>
            <a:pPr eaLnBrk="1" hangingPunct="1"/>
            <a:r>
              <a:rPr lang="en-US" dirty="0" smtClean="0"/>
              <a:t>Techniques for measuring a drug’s strength and purity</a:t>
            </a:r>
          </a:p>
          <a:p>
            <a:pPr lvl="1" eaLnBrk="1" hangingPunct="1"/>
            <a:r>
              <a:rPr lang="en-US" sz="2800" dirty="0" smtClean="0"/>
              <a:t>Assay: test that determines the amount and purity of a given chemical in a preparation in the laboratory</a:t>
            </a:r>
          </a:p>
          <a:p>
            <a:pPr lvl="1" eaLnBrk="1" hangingPunct="1"/>
            <a:r>
              <a:rPr lang="en-US" sz="2800" dirty="0" smtClean="0"/>
              <a:t>Bioassay: test to ascertain a drug’s availability in a biological model</a:t>
            </a:r>
          </a:p>
          <a:p>
            <a:pPr lvl="1" eaLnBrk="1" hangingPunct="1"/>
            <a:r>
              <a:rPr lang="en-US" sz="2800" dirty="0" smtClean="0"/>
              <a:t>Bioequivalence: relative therapeutic effectiveness of chemically equivalent </a:t>
            </a:r>
            <a:r>
              <a:rPr lang="en-US" sz="2800" dirty="0" smtClean="0"/>
              <a:t>drugs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Investigational Drugs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sz="2800" smtClean="0"/>
              <a:t>Prospective drugs may take years to progress through the FDA testing sequence</a:t>
            </a:r>
          </a:p>
          <a:p>
            <a:pPr lvl="1" eaLnBrk="1" hangingPunct="1"/>
            <a:r>
              <a:rPr lang="en-US" sz="2400" smtClean="0"/>
              <a:t>Animal studies to ascertain</a:t>
            </a:r>
          </a:p>
          <a:p>
            <a:pPr lvl="2" eaLnBrk="1" hangingPunct="1"/>
            <a:r>
              <a:rPr lang="en-US" sz="2200" smtClean="0"/>
              <a:t>Toxicity</a:t>
            </a:r>
          </a:p>
          <a:p>
            <a:pPr lvl="2" eaLnBrk="1" hangingPunct="1"/>
            <a:r>
              <a:rPr lang="en-US" sz="2200" smtClean="0"/>
              <a:t>Therapeutic index</a:t>
            </a:r>
          </a:p>
          <a:p>
            <a:pPr lvl="3" eaLnBrk="1" hangingPunct="1"/>
            <a:r>
              <a:rPr lang="en-US" sz="2200" smtClean="0"/>
              <a:t>Ratio of a drugs lethal dose to its effective dose</a:t>
            </a:r>
          </a:p>
          <a:p>
            <a:pPr lvl="2" eaLnBrk="1" hangingPunct="1"/>
            <a:r>
              <a:rPr lang="en-US" sz="2200" smtClean="0"/>
              <a:t>Modes of absorption, distribution, metabolism (biotransformation), and excretion</a:t>
            </a:r>
          </a:p>
          <a:p>
            <a:pPr lvl="1" eaLnBrk="1" hangingPunct="1"/>
            <a:r>
              <a:rPr lang="en-US" sz="2400" smtClean="0"/>
              <a:t>Human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Investigational Drugs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FDA approval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Phases of investigation (4 phases)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/>
              <a:t>Phase 1: determines pharmacokinetics, toxicity, safe dose in humans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/>
              <a:t>Phase 2: find therapeutic dose in target audience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/>
              <a:t>Phase 3: refine therapeutic dose and determine side effects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700" smtClean="0"/>
              <a:t>Usually double blinded study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/>
              <a:t>Phase 4: postmarketing analysis during conditional approval period </a:t>
            </a:r>
          </a:p>
          <a:p>
            <a:pPr eaLnBrk="1" hangingPunct="1">
              <a:lnSpc>
                <a:spcPct val="90000"/>
              </a:lnSpc>
            </a:pPr>
            <a:endParaRPr lang="en-US" sz="1700" smtClean="0"/>
          </a:p>
        </p:txBody>
      </p:sp>
      <p:pic>
        <p:nvPicPr>
          <p:cNvPr id="17414" name="Picture 6" descr="3726_I-09-01"/>
          <p:cNvPicPr>
            <a:picLocks noGrp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981200"/>
            <a:ext cx="4800600" cy="3276600"/>
          </a:xfrm>
          <a:ln w="38100">
            <a:solidFill>
              <a:schemeClr val="accent2"/>
            </a:solidFill>
          </a:ln>
          <a:effectLst>
            <a:outerShdw dist="63500" dir="2212194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5463"/>
            <a:ext cx="7772400" cy="1311275"/>
          </a:xfrm>
        </p:spPr>
        <p:txBody>
          <a:bodyPr/>
          <a:lstStyle/>
          <a:p>
            <a:pPr eaLnBrk="1" hangingPunct="1"/>
            <a:r>
              <a:rPr lang="en-US" sz="4000" smtClean="0"/>
              <a:t>Six Rights of Medication Administration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Right medication</a:t>
            </a:r>
          </a:p>
          <a:p>
            <a:pPr eaLnBrk="1" hangingPunct="1"/>
            <a:r>
              <a:rPr lang="en-US" smtClean="0"/>
              <a:t>Right dose</a:t>
            </a:r>
          </a:p>
          <a:p>
            <a:pPr eaLnBrk="1" hangingPunct="1"/>
            <a:r>
              <a:rPr lang="en-US" smtClean="0"/>
              <a:t>Right time</a:t>
            </a:r>
          </a:p>
          <a:p>
            <a:pPr eaLnBrk="1" hangingPunct="1"/>
            <a:r>
              <a:rPr lang="en-US" smtClean="0"/>
              <a:t>Right route</a:t>
            </a:r>
          </a:p>
          <a:p>
            <a:pPr eaLnBrk="1" hangingPunct="1"/>
            <a:r>
              <a:rPr lang="en-US" smtClean="0"/>
              <a:t>Right patient</a:t>
            </a:r>
          </a:p>
          <a:p>
            <a:pPr eaLnBrk="1" hangingPunct="1"/>
            <a:r>
              <a:rPr lang="en-US" smtClean="0"/>
              <a:t>Right documentation</a:t>
            </a:r>
            <a:endParaRPr lang="en-US" sz="2800" smtClean="0"/>
          </a:p>
        </p:txBody>
      </p:sp>
      <p:pic>
        <p:nvPicPr>
          <p:cNvPr id="64516" name="Picture 6" descr="Scan4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2514600"/>
            <a:ext cx="43434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different types of drugs formulations and their respective advantages and disadvantages.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various routes of drug administration and their respective advantages and disadvantages for specific therapeutic indications.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various factors that affect drug absorption, drug distribution and drug excretion.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role of receptors as targets for drug action and their role in the mediation of drug responses.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fundamental difference between an agonist and antagonist.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relationship between generic versions of drugs and their branded product.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concept of drug bioavailability.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essentials of the drug approval process.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concept that in addition to beneficial clinical effects the use of drugs can also lead to toxic side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Special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Pregnant Patients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Pediatric Patients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Geriatric Patients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219200"/>
            <a:ext cx="9147175" cy="74613"/>
          </a:xfrm>
          <a:prstGeom prst="rect">
            <a:avLst/>
          </a:prstGeom>
          <a:solidFill>
            <a:srgbClr val="C68C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1219200"/>
            <a:ext cx="9147175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42" name="Picture 11" descr="bledsoe+f12-0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971800"/>
            <a:ext cx="990600" cy="1371600"/>
          </a:xfrm>
          <a:noFill/>
          <a:ln w="38100">
            <a:solidFill>
              <a:srgbClr val="808080"/>
            </a:solidFill>
          </a:ln>
        </p:spPr>
      </p:pic>
      <p:pic>
        <p:nvPicPr>
          <p:cNvPr id="6554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95800"/>
            <a:ext cx="1981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447800"/>
            <a:ext cx="12954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31838"/>
            <a:ext cx="7772400" cy="701675"/>
          </a:xfrm>
        </p:spPr>
        <p:txBody>
          <a:bodyPr/>
          <a:lstStyle/>
          <a:p>
            <a:pPr eaLnBrk="1" hangingPunct="1"/>
            <a:r>
              <a:rPr lang="en-US" sz="4000" smtClean="0"/>
              <a:t>Special Considerations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Pregnant patients</a:t>
            </a:r>
            <a:endParaRPr lang="en-US" sz="2400" smtClean="0"/>
          </a:p>
          <a:p>
            <a:pPr lvl="1" eaLnBrk="1" hangingPunct="1"/>
            <a:r>
              <a:rPr lang="en-US" sz="2400" smtClean="0"/>
              <a:t>Before using any drug during pregnancy, the expected benefits should be considered against the possible risks to the fetus</a:t>
            </a:r>
          </a:p>
          <a:p>
            <a:pPr lvl="1" eaLnBrk="1" hangingPunct="1"/>
            <a:r>
              <a:rPr lang="en-US" sz="2400" smtClean="0"/>
              <a:t>The FDA has established a scale (Categories A, B, C, D, and X) to indicate drugs that may have documented problems in animals and/or humans during pregnancy</a:t>
            </a:r>
          </a:p>
          <a:p>
            <a:pPr lvl="1" eaLnBrk="1" hangingPunct="1"/>
            <a:r>
              <a:rPr lang="en-US" sz="2400" smtClean="0"/>
              <a:t>Many drugs are unknown to cause problems in animals and/or human during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69131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Special Considerations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Pregnant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Pregnancy causes a number of anatomical and physiological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Drugs may cross the </a:t>
            </a:r>
            <a:r>
              <a:rPr lang="en-US" sz="2000" dirty="0" smtClean="0"/>
              <a:t>placenta, </a:t>
            </a:r>
            <a:r>
              <a:rPr lang="en-US" sz="2000" dirty="0" smtClean="0"/>
              <a:t>during lactation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Fetus does not have a functioning blood brain barrier, so the volume of distribution is different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All medications will enter the baby’s brain</a:t>
            </a:r>
          </a:p>
        </p:txBody>
      </p:sp>
      <p:pic>
        <p:nvPicPr>
          <p:cNvPr id="68612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05000"/>
            <a:ext cx="3810000" cy="4021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Pregnant Patients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905000"/>
            <a:ext cx="3810000" cy="4114800"/>
          </a:xfrm>
          <a:noFill/>
        </p:spPr>
        <p:txBody>
          <a:bodyPr/>
          <a:lstStyle/>
          <a:p>
            <a:pPr marL="509588" indent="-509588" eaLnBrk="1" hangingPunct="1">
              <a:lnSpc>
                <a:spcPct val="90000"/>
              </a:lnSpc>
            </a:pPr>
            <a:r>
              <a:rPr lang="en-US" altLang="en-US" sz="2400" smtClean="0"/>
              <a:t>Ask the patient if there is a possibility that she could be pregnant.</a:t>
            </a:r>
          </a:p>
          <a:p>
            <a:pPr marL="509588" indent="-509588" eaLnBrk="1" hangingPunct="1">
              <a:lnSpc>
                <a:spcPct val="90000"/>
              </a:lnSpc>
            </a:pPr>
            <a:r>
              <a:rPr lang="en-US" altLang="en-US" sz="2400" smtClean="0"/>
              <a:t>Some drugs may have an adverse</a:t>
            </a:r>
            <a:br>
              <a:rPr lang="en-US" altLang="en-US" sz="2400" smtClean="0"/>
            </a:br>
            <a:r>
              <a:rPr lang="en-US" altLang="en-US" sz="2400" smtClean="0"/>
              <a:t>effect on the fetus of a pregnant female.</a:t>
            </a:r>
          </a:p>
          <a:p>
            <a:pPr marL="509588" indent="-509588" eaLnBrk="1" hangingPunct="1">
              <a:lnSpc>
                <a:spcPct val="90000"/>
              </a:lnSpc>
            </a:pPr>
            <a:r>
              <a:rPr lang="en-US" altLang="en-US" sz="2400" smtClean="0"/>
              <a:t>Teratogenic drug…is a medication</a:t>
            </a:r>
            <a:br>
              <a:rPr lang="en-US" altLang="en-US" sz="2400" smtClean="0"/>
            </a:br>
            <a:r>
              <a:rPr lang="en-US" altLang="en-US" sz="2400" smtClean="0"/>
              <a:t>that may deform or kill the fetus.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219200"/>
            <a:ext cx="9147175" cy="74613"/>
          </a:xfrm>
          <a:prstGeom prst="rect">
            <a:avLst/>
          </a:prstGeom>
          <a:solidFill>
            <a:srgbClr val="C68C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1219200"/>
            <a:ext cx="9147175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Special Considerations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Pediatric patients</a:t>
            </a:r>
          </a:p>
          <a:p>
            <a:pPr lvl="1" eaLnBrk="1" hangingPunct="1"/>
            <a:r>
              <a:rPr lang="en-US" sz="2000" dirty="0" smtClean="0"/>
              <a:t>Based on child’s weight or body surface area</a:t>
            </a:r>
          </a:p>
          <a:p>
            <a:pPr lvl="1" eaLnBrk="1" hangingPunct="1"/>
            <a:r>
              <a:rPr lang="en-US" sz="2000" dirty="0" smtClean="0"/>
              <a:t>Special concerns for neonates</a:t>
            </a:r>
          </a:p>
          <a:p>
            <a:pPr lvl="2" eaLnBrk="1" hangingPunct="1"/>
            <a:r>
              <a:rPr lang="en-US" sz="1800" dirty="0" smtClean="0"/>
              <a:t>Higher proportion of extracellular fluid (nearly 80%)</a:t>
            </a:r>
          </a:p>
          <a:p>
            <a:pPr lvl="1" eaLnBrk="1" hangingPunct="1"/>
            <a:r>
              <a:rPr lang="en-US" sz="2000" dirty="0" smtClean="0"/>
              <a:t>Less protein </a:t>
            </a:r>
            <a:r>
              <a:rPr lang="en-US" sz="2000" dirty="0" smtClean="0"/>
              <a:t>binding</a:t>
            </a:r>
            <a:endParaRPr lang="en-US" sz="2000" dirty="0" smtClean="0"/>
          </a:p>
        </p:txBody>
      </p:sp>
      <p:pic>
        <p:nvPicPr>
          <p:cNvPr id="70660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67000"/>
            <a:ext cx="3810000" cy="2398713"/>
          </a:xfrm>
          <a:noFill/>
          <a:ln w="38100">
            <a:solidFill>
              <a:srgbClr val="0033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Special Considerations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Geriatric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Physiological effects of</a:t>
            </a:r>
            <a:r>
              <a:rPr lang="en-US" sz="2000" smtClean="0"/>
              <a:t> </a:t>
            </a:r>
            <a:r>
              <a:rPr lang="en-US" sz="1800" smtClean="0"/>
              <a:t>aging can lead to altered pharmacodynamics and pharmacokinetics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Slower absorption of oral medications due to decrease in GI motility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Decreased plasma protein concentration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Body fat increases and muscle mass decreases (less absorption)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Decreased liver function may delay or prolong drug 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Polydrug use and medication interactions</a:t>
            </a:r>
          </a:p>
        </p:txBody>
      </p:sp>
      <p:pic>
        <p:nvPicPr>
          <p:cNvPr id="71684" name="Picture 6" descr="bledsoe+f12-0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 t="13310" b="11615"/>
          <a:stretch>
            <a:fillRect/>
          </a:stretch>
        </p:blipFill>
        <p:spPr>
          <a:xfrm>
            <a:off x="5072063" y="1600200"/>
            <a:ext cx="3157537" cy="4495800"/>
          </a:xfrm>
          <a:noFill/>
          <a:ln w="38100" cap="flat">
            <a:solidFill>
              <a:srgbClr val="993366"/>
            </a:solidFill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/>
              <a:t>Questons</a:t>
            </a:r>
            <a:r>
              <a:rPr lang="en-US" dirty="0" smtClean="0"/>
              <a:t>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600" b="1" smtClean="0"/>
              <a:t>FOUR GOALS OF PHARMACOLOGY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Gain knowledge of various drug types</a:t>
            </a:r>
          </a:p>
          <a:p>
            <a:pPr eaLnBrk="1" hangingPunct="1"/>
            <a:r>
              <a:rPr lang="en-US" sz="2400" smtClean="0"/>
              <a:t>Describe forms in which medications are administered</a:t>
            </a:r>
          </a:p>
          <a:p>
            <a:pPr eaLnBrk="1" hangingPunct="1"/>
            <a:r>
              <a:rPr lang="en-US" sz="2400" smtClean="0"/>
              <a:t>Describe proper modes of administration</a:t>
            </a:r>
          </a:p>
          <a:p>
            <a:pPr eaLnBrk="1" hangingPunct="1"/>
            <a:r>
              <a:rPr lang="en-US" sz="2400" smtClean="0"/>
              <a:t>Recognize toxicity and overdose</a:t>
            </a:r>
          </a:p>
        </p:txBody>
      </p:sp>
      <p:pic>
        <p:nvPicPr>
          <p:cNvPr id="11268" name="Picture 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4811965" y="1981200"/>
            <a:ext cx="3482469" cy="4114800"/>
          </a:xfr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Historical Trends in Pharmacology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26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Ancient health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Use of herbs and minerals to treat the sick and injured has been documented as long ago as 2000B.C.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Ancient Egyptians, Arabs, and Greeks passed formulations down through generations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17th and 18th centuries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Tinctures of opium, coca, and digitalis were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1796 Edward Jenner’s smallpox inoculation </a:t>
            </a:r>
          </a:p>
        </p:txBody>
      </p:sp>
      <p:pic>
        <p:nvPicPr>
          <p:cNvPr id="12292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524000"/>
            <a:ext cx="3124200" cy="416396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Historical Trends in Pharmacology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19th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Atropine, chloroform, codeine, ether, and morphine were in use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20th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Animal insulin and penicillin dramatically changed the treatment of endocrine and infectious diseases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DNA technology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Human insulin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tPA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Many medications previously available only by prescription are now sold over-the-counter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2761796"/>
            <a:ext cx="3124200" cy="25536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701675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Components of a Drug Profile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2600" smtClean="0"/>
              <a:t>Name</a:t>
            </a:r>
          </a:p>
          <a:p>
            <a:pPr eaLnBrk="1" hangingPunct="1"/>
            <a:r>
              <a:rPr lang="en-US" altLang="en-US" sz="2600" smtClean="0"/>
              <a:t>Classification</a:t>
            </a:r>
          </a:p>
          <a:p>
            <a:pPr eaLnBrk="1" hangingPunct="1"/>
            <a:r>
              <a:rPr lang="en-US" altLang="en-US" sz="2600" smtClean="0"/>
              <a:t>Mechanism of</a:t>
            </a:r>
            <a:br>
              <a:rPr lang="en-US" altLang="en-US" sz="2600" smtClean="0"/>
            </a:br>
            <a:r>
              <a:rPr lang="en-US" altLang="en-US" sz="2600" smtClean="0"/>
              <a:t>Action </a:t>
            </a:r>
          </a:p>
          <a:p>
            <a:pPr eaLnBrk="1" hangingPunct="1"/>
            <a:r>
              <a:rPr lang="en-US" altLang="en-US" sz="2600" smtClean="0"/>
              <a:t>Indications</a:t>
            </a:r>
          </a:p>
          <a:p>
            <a:pPr eaLnBrk="1" hangingPunct="1"/>
            <a:r>
              <a:rPr lang="en-US" altLang="en-US" sz="2600" smtClean="0"/>
              <a:t>Pharmacokinetics</a:t>
            </a:r>
          </a:p>
          <a:p>
            <a:pPr eaLnBrk="1" hangingPunct="1"/>
            <a:r>
              <a:rPr lang="en-US" altLang="en-US" sz="2600" smtClean="0"/>
              <a:t>Side Effects/adverse reactions</a:t>
            </a:r>
          </a:p>
          <a:p>
            <a:pPr eaLnBrk="1" hangingPunct="1"/>
            <a:endParaRPr lang="en-US" altLang="en-US" sz="260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sz="2600" smtClean="0"/>
              <a:t>Routes of</a:t>
            </a:r>
            <a:br>
              <a:rPr lang="en-US" altLang="en-US" sz="2600" smtClean="0"/>
            </a:br>
            <a:r>
              <a:rPr lang="en-US" altLang="en-US" sz="2600" smtClean="0"/>
              <a:t> Administration</a:t>
            </a:r>
          </a:p>
          <a:p>
            <a:pPr eaLnBrk="1" hangingPunct="1"/>
            <a:r>
              <a:rPr lang="en-US" altLang="en-US" sz="2600" smtClean="0"/>
              <a:t> Contraindications</a:t>
            </a:r>
          </a:p>
          <a:p>
            <a:pPr eaLnBrk="1" hangingPunct="1"/>
            <a:r>
              <a:rPr lang="en-US" altLang="en-US" sz="2600" smtClean="0"/>
              <a:t> Dosage</a:t>
            </a:r>
          </a:p>
          <a:p>
            <a:pPr eaLnBrk="1" hangingPunct="1"/>
            <a:r>
              <a:rPr lang="en-US" altLang="en-US" sz="2600" smtClean="0"/>
              <a:t> How Supplied</a:t>
            </a:r>
          </a:p>
          <a:p>
            <a:pPr eaLnBrk="1" hangingPunct="1"/>
            <a:r>
              <a:rPr lang="en-US" altLang="en-US" sz="2600" smtClean="0"/>
              <a:t> Special</a:t>
            </a:r>
            <a:br>
              <a:rPr lang="en-US" altLang="en-US" sz="2600" smtClean="0"/>
            </a:br>
            <a:r>
              <a:rPr lang="en-US" altLang="en-US" sz="2600" smtClean="0"/>
              <a:t> Considerations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219200"/>
            <a:ext cx="9147175" cy="74613"/>
          </a:xfrm>
          <a:prstGeom prst="rect">
            <a:avLst/>
          </a:prstGeom>
          <a:solidFill>
            <a:srgbClr val="C68C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-3175" y="1219200"/>
            <a:ext cx="9147175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Drug Effects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/>
              <a:t>when a drug is used therapeutically, the desired action is termed the </a:t>
            </a:r>
            <a:r>
              <a:rPr lang="en-US" sz="2400" b="1" i="1"/>
              <a:t>therapeutic effect </a:t>
            </a:r>
          </a:p>
          <a:p>
            <a:endParaRPr lang="en-US" sz="1000" b="1" i="1"/>
          </a:p>
          <a:p>
            <a:pPr>
              <a:buFont typeface="Monotype Sorts" pitchFamily="2" charset="2"/>
              <a:buNone/>
            </a:pPr>
            <a:r>
              <a:rPr lang="en-US" sz="2400" b="1"/>
              <a:t>the effects of all drugs are dose-dependent</a:t>
            </a:r>
            <a:endParaRPr lang="en-US" sz="2000" b="1"/>
          </a:p>
          <a:p>
            <a:pPr lvl="1"/>
            <a:r>
              <a:rPr lang="en-US" sz="2000" b="1"/>
              <a:t>the amount of drug that is administered determines both qualitative and quantitative aspects of its effects</a:t>
            </a:r>
          </a:p>
          <a:p>
            <a:pPr lvl="1"/>
            <a:r>
              <a:rPr lang="en-US" sz="2000" b="1"/>
              <a:t>very low doses - no observable effects</a:t>
            </a:r>
          </a:p>
          <a:p>
            <a:pPr lvl="1"/>
            <a:r>
              <a:rPr lang="en-US" sz="2000" b="1"/>
              <a:t>high enough doses - toxic reactions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Side Effects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b="1" dirty="0"/>
              <a:t>any other action is a </a:t>
            </a:r>
            <a:r>
              <a:rPr lang="en-US" b="1" i="1" dirty="0"/>
              <a:t>side effect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000" b="1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side effects may be adverse, beneficial, or innocuous</a:t>
            </a:r>
          </a:p>
          <a:p>
            <a:pPr lvl="1">
              <a:lnSpc>
                <a:spcPct val="80000"/>
              </a:lnSpc>
            </a:pPr>
            <a:endParaRPr lang="en-US" sz="1000" b="1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adverse drug reactions include</a:t>
            </a:r>
          </a:p>
          <a:p>
            <a:pPr lvl="2">
              <a:lnSpc>
                <a:spcPct val="80000"/>
              </a:lnSpc>
              <a:buClr>
                <a:srgbClr val="666699"/>
              </a:buClr>
              <a:buFont typeface="Wingdings" pitchFamily="2" charset="2"/>
              <a:buChar char="Ø"/>
            </a:pPr>
            <a:r>
              <a:rPr lang="en-US" sz="2000" b="1" dirty="0"/>
              <a:t>toxic effects due to overmedication</a:t>
            </a:r>
          </a:p>
          <a:p>
            <a:pPr lvl="2">
              <a:lnSpc>
                <a:spcPct val="80000"/>
              </a:lnSpc>
              <a:buClr>
                <a:srgbClr val="666699"/>
              </a:buClr>
              <a:buFont typeface="Wingdings" pitchFamily="2" charset="2"/>
              <a:buChar char="Ø"/>
            </a:pPr>
            <a:r>
              <a:rPr lang="en-US" sz="2000" b="1" dirty="0"/>
              <a:t>common side effects that appear at therapeutic dosages</a:t>
            </a:r>
          </a:p>
          <a:p>
            <a:pPr lvl="2">
              <a:lnSpc>
                <a:spcPct val="80000"/>
              </a:lnSpc>
              <a:buClr>
                <a:srgbClr val="666699"/>
              </a:buClr>
              <a:buFont typeface="Wingdings" pitchFamily="2" charset="2"/>
              <a:buChar char="Ø"/>
            </a:pPr>
            <a:r>
              <a:rPr lang="en-US" sz="2000" b="1" dirty="0"/>
              <a:t>idiosyncratic side effects (e.g., allergic reactions) that are not clearly related to dose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endParaRPr lang="en-US" sz="1000" b="1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side effects vary from mild to life-threatening</a:t>
            </a:r>
          </a:p>
          <a:p>
            <a:pPr lvl="1">
              <a:lnSpc>
                <a:spcPct val="80000"/>
              </a:lnSpc>
            </a:pPr>
            <a:endParaRPr lang="en-US" sz="1000" b="1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side effects may develop insidiously over a long period of time or may occur in an idiosyncratic and unpredictable fashion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Side Effects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2800" b="1"/>
              <a:t>Behavioral Effects</a:t>
            </a:r>
          </a:p>
          <a:p>
            <a:pPr>
              <a:buFont typeface="Monotype Sorts" pitchFamily="2" charset="2"/>
              <a:buNone/>
            </a:pPr>
            <a:endParaRPr lang="en-US" sz="1200" b="1"/>
          </a:p>
          <a:p>
            <a:r>
              <a:rPr lang="en-US" sz="2400" b="1" i="1"/>
              <a:t>Agitation and Restlessness</a:t>
            </a:r>
          </a:p>
          <a:p>
            <a:r>
              <a:rPr lang="en-US" sz="2400" b="1" i="1"/>
              <a:t>Sedation</a:t>
            </a:r>
          </a:p>
          <a:p>
            <a:r>
              <a:rPr lang="en-US" sz="2400" b="1" i="1"/>
              <a:t>Impaired memory</a:t>
            </a:r>
            <a:endParaRPr lang="en-US" sz="2400" b="1"/>
          </a:p>
          <a:p>
            <a:r>
              <a:rPr lang="en-US" sz="2400" b="1" i="1"/>
              <a:t>Hostility, Disinhibition, Aggression</a:t>
            </a:r>
            <a:endParaRPr lang="en-US" sz="2400" b="1"/>
          </a:p>
          <a:p>
            <a:r>
              <a:rPr lang="en-US" sz="2400" b="1" i="1"/>
              <a:t>Switch Mania</a:t>
            </a:r>
            <a:endParaRPr lang="en-US" sz="2400" b="1"/>
          </a:p>
          <a:p>
            <a:r>
              <a:rPr lang="en-US" sz="2400" b="1" i="1"/>
              <a:t>Sleep disturbances</a:t>
            </a:r>
          </a:p>
          <a:p>
            <a:r>
              <a:rPr lang="en-US" sz="2400" b="1" i="1"/>
              <a:t>Withdrawal Reactions</a:t>
            </a: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YCHOLOGY GOA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P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 PRESENTATION TEMPLATE 1" id="{9441E776-B668-4A4A-B6B9-99A375C1CB2B}" vid="{0BE2D323-E25A-4935-8427-0C6ED85E03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PSYCHOLOGY GOALS</Template>
  <TotalTime>103</TotalTime>
  <Words>982</Words>
  <Application>Microsoft Office PowerPoint</Application>
  <PresentationFormat>On-screen Show (4:3)</PresentationFormat>
  <Paragraphs>204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PSYCHOLOGY GOALS</vt:lpstr>
      <vt:lpstr>CONCEPTS AND PRINCPLES F PHARMACOLOGY AND THERAPEUTICS</vt:lpstr>
      <vt:lpstr>Slide 2</vt:lpstr>
      <vt:lpstr>FOUR GOALS OF PHARMACOLOGY</vt:lpstr>
      <vt:lpstr>Historical Trends in Pharmacology</vt:lpstr>
      <vt:lpstr>Historical Trends in Pharmacology</vt:lpstr>
      <vt:lpstr>Components of a Drug Profile</vt:lpstr>
      <vt:lpstr>Drug Effects</vt:lpstr>
      <vt:lpstr>Side Effects</vt:lpstr>
      <vt:lpstr>Side Effects</vt:lpstr>
      <vt:lpstr>Side Effects</vt:lpstr>
      <vt:lpstr>Side Effects</vt:lpstr>
      <vt:lpstr>Side Effects</vt:lpstr>
      <vt:lpstr>Side Effects</vt:lpstr>
      <vt:lpstr>Side Effects</vt:lpstr>
      <vt:lpstr>Side Effects</vt:lpstr>
      <vt:lpstr>Standardization of Drugs</vt:lpstr>
      <vt:lpstr>Investigational Drugs</vt:lpstr>
      <vt:lpstr>Investigational Drugs</vt:lpstr>
      <vt:lpstr>Six Rights of Medication Administration</vt:lpstr>
      <vt:lpstr>Special Considerations</vt:lpstr>
      <vt:lpstr>Special Considerations</vt:lpstr>
      <vt:lpstr>Slide 22</vt:lpstr>
      <vt:lpstr>Special Considerations</vt:lpstr>
      <vt:lpstr>Pregnant Patients</vt:lpstr>
      <vt:lpstr>Special Considerations</vt:lpstr>
      <vt:lpstr>Special Considerations</vt:lpstr>
      <vt:lpstr>Questons??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MONICAH</dc:creator>
  <cp:lastModifiedBy>MONICAH</cp:lastModifiedBy>
  <cp:revision>4</cp:revision>
  <dcterms:created xsi:type="dcterms:W3CDTF">2020-10-20T12:53:52Z</dcterms:created>
  <dcterms:modified xsi:type="dcterms:W3CDTF">2020-10-20T14:37:18Z</dcterms:modified>
</cp:coreProperties>
</file>